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C33E99E-328B-4DDE-BE0A-EB47672A0A71}">
  <a:tblStyle styleId="{8C33E99E-328B-4DDE-BE0A-EB47672A0A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46" Type="http://schemas.openxmlformats.org/officeDocument/2006/relationships/slide" Target="slides/slide40.xml"/><Relationship Id="rId23" Type="http://schemas.openxmlformats.org/officeDocument/2006/relationships/slide" Target="slides/slide17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slide" Target="slides/slide41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b82ab69607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b82ab69607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b82ab69607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b82ab69607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b82ab69607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b82ab69607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b82ab69607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b82ab69607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b82ab69607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b82ab69607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82ab69607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82ab69607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b82ab69607_1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b82ab69607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82ab69607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b82ab69607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b82ab69607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b82ab69607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b82ab69607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b82ab69607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b82ab69607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b82ab6960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b82ab69607_1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b82ab69607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b82ab69607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b82ab69607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b82ab69607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b82ab69607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b82ab69607_1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b82ab69607_1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b82ab69607_1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b82ab69607_1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b82ab69607_1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b82ab69607_1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b82ab69607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b82ab69607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b82ab69607_1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b82ab69607_1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b82ab69607_1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b82ab69607_1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b82ab69607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b82ab69607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82ab69607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82ab69607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b82ab69607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b82ab69607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b82ab69607_1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b82ab69607_1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b82ab69607_1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b82ab69607_1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b82ab69607_1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b82ab69607_1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b82ab69607_1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b82ab69607_1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82ab69607_1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b82ab69607_1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b82ab69607_1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b82ab69607_1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b82ab69607_1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b82ab69607_1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b82ab69607_1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b82ab69607_1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b82ab69607_1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b82ab69607_1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b82ab69607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b82ab69607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b82ab69607_1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b82ab69607_1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b82ab69607_1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b82ab69607_1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b82ab69607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b82ab69607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b82ab69607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b82ab69607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b82ab69607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b82ab69607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b82ab69607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b82ab69607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b82ab69607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b82ab69607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hyperlink" Target="https://es.wikipedia.org/wiki/Lenguaje_de_dominio_espec%C3%ADfico" TargetMode="External"/><Relationship Id="rId5" Type="http://schemas.openxmlformats.org/officeDocument/2006/relationships/hyperlink" Target="https://es.wikipedia.org/wiki/Sistema_de_gesti%C3%B3n_de_bases_de_datos_relacionales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Relationship Id="rId4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Relationship Id="rId4" Type="http://schemas.openxmlformats.org/officeDocument/2006/relationships/image" Target="../media/image33.png"/><Relationship Id="rId5" Type="http://schemas.openxmlformats.org/officeDocument/2006/relationships/image" Target="../media/image37.png"/><Relationship Id="rId6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0.png"/><Relationship Id="rId6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Relationship Id="rId5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png"/><Relationship Id="rId4" Type="http://schemas.openxmlformats.org/officeDocument/2006/relationships/image" Target="../media/image48.png"/><Relationship Id="rId5" Type="http://schemas.openxmlformats.org/officeDocument/2006/relationships/image" Target="../media/image4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0.png"/><Relationship Id="rId4" Type="http://schemas.openxmlformats.org/officeDocument/2006/relationships/image" Target="../media/image44.png"/><Relationship Id="rId5" Type="http://schemas.openxmlformats.org/officeDocument/2006/relationships/image" Target="../media/image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2.png"/><Relationship Id="rId4" Type="http://schemas.openxmlformats.org/officeDocument/2006/relationships/image" Target="../media/image47.png"/><Relationship Id="rId5" Type="http://schemas.openxmlformats.org/officeDocument/2006/relationships/image" Target="../media/image5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4.png"/><Relationship Id="rId4" Type="http://schemas.openxmlformats.org/officeDocument/2006/relationships/image" Target="../media/image60.png"/><Relationship Id="rId5" Type="http://schemas.openxmlformats.org/officeDocument/2006/relationships/image" Target="../media/image51.png"/><Relationship Id="rId6" Type="http://schemas.openxmlformats.org/officeDocument/2006/relationships/image" Target="../media/image5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0.png"/><Relationship Id="rId4" Type="http://schemas.openxmlformats.org/officeDocument/2006/relationships/image" Target="../media/image57.png"/><Relationship Id="rId5" Type="http://schemas.openxmlformats.org/officeDocument/2006/relationships/hyperlink" Target="https://www.postgresql.org/docs/9.1/functions-datetime.htm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github.com/ggrothendieck/sqldf" TargetMode="External"/><Relationship Id="rId4" Type="http://schemas.openxmlformats.org/officeDocument/2006/relationships/image" Target="../media/image58.png"/><Relationship Id="rId5" Type="http://schemas.openxmlformats.org/officeDocument/2006/relationships/image" Target="../media/image5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2483702" y="886075"/>
            <a:ext cx="6660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200"/>
              <a:t>Data Science for Business</a:t>
            </a:r>
            <a:endParaRPr sz="3200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2519075" y="2731700"/>
            <a:ext cx="6327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Módulo 2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3800" y="3098224"/>
            <a:ext cx="1252875" cy="125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217775" y="223000"/>
            <a:ext cx="32205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DISTINCT</a:t>
            </a:r>
            <a:endParaRPr/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819150" y="841900"/>
            <a:ext cx="55482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en" sz="1425"/>
              <a:t>También podemos sumar variables </a:t>
            </a:r>
            <a:r>
              <a:rPr lang="en" sz="1425"/>
              <a:t>separándolas</a:t>
            </a:r>
            <a:r>
              <a:rPr lang="en" sz="1425"/>
              <a:t> con comas (“,”)</a:t>
            </a:r>
            <a:endParaRPr sz="1425"/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00" y="1684925"/>
            <a:ext cx="3715675" cy="310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/>
          <p:nvPr/>
        </p:nvSpPr>
        <p:spPr>
          <a:xfrm>
            <a:off x="3981275" y="1956150"/>
            <a:ext cx="281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SELECT DISTINCT country, continent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FROM gapminder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2"/>
          <p:cNvSpPr/>
          <p:nvPr/>
        </p:nvSpPr>
        <p:spPr>
          <a:xfrm>
            <a:off x="4301575" y="2617725"/>
            <a:ext cx="1443300" cy="35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8585" y="1684924"/>
            <a:ext cx="1966665" cy="31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217775" y="223000"/>
            <a:ext cx="32205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</a:t>
            </a:r>
            <a:endParaRPr/>
          </a:p>
        </p:txBody>
      </p:sp>
      <p:sp>
        <p:nvSpPr>
          <p:cNvPr id="148" name="Google Shape;148;p23"/>
          <p:cNvSpPr txBox="1"/>
          <p:nvPr>
            <p:ph idx="1" type="body"/>
          </p:nvPr>
        </p:nvSpPr>
        <p:spPr>
          <a:xfrm>
            <a:off x="819150" y="841900"/>
            <a:ext cx="45933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n" sz="1400"/>
              <a:t>WHERE nos permite filtrar registros según condiciones</a:t>
            </a:r>
            <a:endParaRPr sz="1400"/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775" y="1692000"/>
            <a:ext cx="3715675" cy="310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3"/>
          <p:cNvSpPr txBox="1"/>
          <p:nvPr/>
        </p:nvSpPr>
        <p:spPr>
          <a:xfrm>
            <a:off x="3933450" y="1443000"/>
            <a:ext cx="281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SELECT *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FROM gapminder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WHERE country = “Argentina”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3"/>
          <p:cNvSpPr/>
          <p:nvPr/>
        </p:nvSpPr>
        <p:spPr>
          <a:xfrm>
            <a:off x="4126100" y="2274300"/>
            <a:ext cx="1443300" cy="35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8450" y="2182338"/>
            <a:ext cx="3220500" cy="2120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217775" y="223000"/>
            <a:ext cx="47913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Operadores de Comparación</a:t>
            </a:r>
            <a:endParaRPr/>
          </a:p>
        </p:txBody>
      </p:sp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819150" y="841900"/>
            <a:ext cx="45933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" sz="1400"/>
              <a:t>Permiten realizar comparaciones entre valores</a:t>
            </a:r>
            <a:endParaRPr sz="1400"/>
          </a:p>
        </p:txBody>
      </p:sp>
      <p:graphicFrame>
        <p:nvGraphicFramePr>
          <p:cNvPr id="159" name="Google Shape;159;p24"/>
          <p:cNvGraphicFramePr/>
          <p:nvPr/>
        </p:nvGraphicFramePr>
        <p:xfrm>
          <a:off x="952500" y="1895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{8C33E99E-328B-4DDE-BE0A-EB47672A0A71}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Igual a ...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Mayor a ...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&lt;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Menor a ...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&gt;=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Mayor o igual a ...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&lt;=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Menor o igual a ...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&lt;&gt;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 igual a ...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Operadores AND, OR y NOT</a:t>
            </a:r>
            <a:endParaRPr/>
          </a:p>
        </p:txBody>
      </p:sp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1250" y="841900"/>
            <a:ext cx="63549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Permiten agrupar condiciones, se suelen usar dentro del WHERE statement:</a:t>
            </a:r>
            <a:endParaRPr sz="1400"/>
          </a:p>
        </p:txBody>
      </p:sp>
      <p:graphicFrame>
        <p:nvGraphicFramePr>
          <p:cNvPr id="166" name="Google Shape;166;p25"/>
          <p:cNvGraphicFramePr/>
          <p:nvPr/>
        </p:nvGraphicFramePr>
        <p:xfrm>
          <a:off x="9525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{8C33E99E-328B-4DDE-BE0A-EB47672A0A71}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AND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Muestra los registros si se cumplen todas las condiciones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Muestra los registros si se cumple alguna de las restricciones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Muestra los registros si no se cumple una condición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Operadores AND, OR y NOT</a:t>
            </a:r>
            <a:endParaRPr/>
          </a:p>
        </p:txBody>
      </p:sp>
      <p:sp>
        <p:nvSpPr>
          <p:cNvPr id="172" name="Google Shape;172;p26"/>
          <p:cNvSpPr txBox="1"/>
          <p:nvPr>
            <p:ph idx="1" type="body"/>
          </p:nvPr>
        </p:nvSpPr>
        <p:spPr>
          <a:xfrm>
            <a:off x="819150" y="841900"/>
            <a:ext cx="61710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Consultemos todos los datos de los países de América en el año 2002</a:t>
            </a:r>
            <a:endParaRPr sz="1400"/>
          </a:p>
        </p:txBody>
      </p:sp>
      <p:sp>
        <p:nvSpPr>
          <p:cNvPr id="173" name="Google Shape;173;p26"/>
          <p:cNvSpPr txBox="1"/>
          <p:nvPr/>
        </p:nvSpPr>
        <p:spPr>
          <a:xfrm>
            <a:off x="733875" y="2002600"/>
            <a:ext cx="2815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SELECT *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FROM gapminder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WHERE continent = “Americas” AND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	Year = 2002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6"/>
          <p:cNvSpPr/>
          <p:nvPr/>
        </p:nvSpPr>
        <p:spPr>
          <a:xfrm>
            <a:off x="1054175" y="3049300"/>
            <a:ext cx="1443300" cy="35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9955" y="1819350"/>
            <a:ext cx="3922927" cy="31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Operadores AND, OR y NOT</a:t>
            </a:r>
            <a:endParaRPr/>
          </a:p>
        </p:txBody>
      </p:sp>
      <p:sp>
        <p:nvSpPr>
          <p:cNvPr id="181" name="Google Shape;181;p27"/>
          <p:cNvSpPr txBox="1"/>
          <p:nvPr>
            <p:ph idx="1" type="body"/>
          </p:nvPr>
        </p:nvSpPr>
        <p:spPr>
          <a:xfrm>
            <a:off x="373425" y="778225"/>
            <a:ext cx="35391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Y si nos consultan algo más complejo???</a:t>
            </a:r>
            <a:endParaRPr sz="1400"/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29675" y="2776500"/>
            <a:ext cx="1591876" cy="20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7"/>
          <p:cNvSpPr/>
          <p:nvPr/>
        </p:nvSpPr>
        <p:spPr>
          <a:xfrm>
            <a:off x="2186200" y="2320600"/>
            <a:ext cx="2957400" cy="2610000"/>
          </a:xfrm>
          <a:prstGeom prst="wedgeEllipseCallout">
            <a:avLst>
              <a:gd fmla="val -58407" name="adj1"/>
              <a:gd fmla="val 9866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Quiero todos los países de América que en 2007 hayan tenido una esperanza de vida mayor a 75 años o un PBI per cápita mayor a 15k USD. Adicionalmente no deben aparecer si la esperanza de vida es menor a 77 años y tienen menos de 4 millones de habitantes</a:t>
            </a:r>
            <a:endParaRPr sz="1200"/>
          </a:p>
        </p:txBody>
      </p:sp>
      <p:pic>
        <p:nvPicPr>
          <p:cNvPr id="184" name="Google Shape;18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8575" y="2652900"/>
            <a:ext cx="1891370" cy="23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7"/>
          <p:cNvSpPr/>
          <p:nvPr/>
        </p:nvSpPr>
        <p:spPr>
          <a:xfrm>
            <a:off x="3679050" y="581100"/>
            <a:ext cx="4797000" cy="2157900"/>
          </a:xfrm>
          <a:prstGeom prst="wedgeEllipseCallout">
            <a:avLst>
              <a:gd fmla="val 22957" name="adj1"/>
              <a:gd fmla="val 5073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SELECT country</a:t>
            </a:r>
            <a:br>
              <a:rPr lang="en" sz="1200"/>
            </a:br>
            <a:r>
              <a:rPr lang="en" sz="1200"/>
              <a:t>FROM gapminder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WHERE (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continent = 'Americas' AND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year = 2007 AND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(lifeExp &gt; 75 OR gdpPercap</a:t>
            </a:r>
            <a:r>
              <a:rPr lang="en" sz="1200"/>
              <a:t> &gt; </a:t>
            </a:r>
            <a:r>
              <a:rPr lang="en" sz="1200"/>
              <a:t>15000) AND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NOT (lifeExp &lt; 77 AND pop &lt;4000000)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	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8775" y="3071013"/>
            <a:ext cx="1099575" cy="185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</a:t>
            </a:r>
            <a:endParaRPr/>
          </a:p>
        </p:txBody>
      </p:sp>
      <p:sp>
        <p:nvSpPr>
          <p:cNvPr id="192" name="Google Shape;192;p28"/>
          <p:cNvSpPr txBox="1"/>
          <p:nvPr>
            <p:ph idx="1" type="body"/>
          </p:nvPr>
        </p:nvSpPr>
        <p:spPr>
          <a:xfrm>
            <a:off x="822575" y="841900"/>
            <a:ext cx="61710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Patrón para precisar patrones dentro dentro de un WHERE statement</a:t>
            </a:r>
            <a:endParaRPr sz="1400"/>
          </a:p>
        </p:txBody>
      </p:sp>
      <p:graphicFrame>
        <p:nvGraphicFramePr>
          <p:cNvPr id="193" name="Google Shape;193;p28"/>
          <p:cNvGraphicFramePr/>
          <p:nvPr/>
        </p:nvGraphicFramePr>
        <p:xfrm>
          <a:off x="497125" y="120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{8C33E99E-328B-4DDE-BE0A-EB47672A0A71}</a:tableStyleId>
              </a:tblPr>
              <a:tblGrid>
                <a:gridCol w="2114000"/>
                <a:gridCol w="57971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WHERE </a:t>
                      </a:r>
                      <a:r>
                        <a:rPr i="1" lang="en"/>
                        <a:t>x</a:t>
                      </a:r>
                      <a:r>
                        <a:rPr lang="en"/>
                        <a:t> LIKE ‘a%’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Busca en </a:t>
                      </a:r>
                      <a:r>
                        <a:rPr i="1" lang="en"/>
                        <a:t>x </a:t>
                      </a:r>
                      <a:r>
                        <a:rPr lang="en"/>
                        <a:t>todos los valores que empiezan con ‘a’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WHERE </a:t>
                      </a:r>
                      <a:r>
                        <a:rPr i="1" lang="en"/>
                        <a:t>x </a:t>
                      </a:r>
                      <a:r>
                        <a:rPr lang="en"/>
                        <a:t>LIKE ‘%a’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Busca en </a:t>
                      </a:r>
                      <a:r>
                        <a:rPr i="1" lang="en"/>
                        <a:t>x </a:t>
                      </a:r>
                      <a:r>
                        <a:rPr lang="en"/>
                        <a:t>todos los valores que terminan con ‘a’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WHERE </a:t>
                      </a:r>
                      <a:r>
                        <a:rPr i="1" lang="en"/>
                        <a:t>x </a:t>
                      </a:r>
                      <a:r>
                        <a:rPr lang="en"/>
                        <a:t>LIKE ‘%ac%’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Busca en </a:t>
                      </a:r>
                      <a:r>
                        <a:rPr i="1" lang="en"/>
                        <a:t>x </a:t>
                      </a:r>
                      <a:r>
                        <a:rPr lang="en"/>
                        <a:t>todos los valores que contienen ‘ac’ en cualquier posición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WHERE </a:t>
                      </a:r>
                      <a:r>
                        <a:rPr i="1" lang="en"/>
                        <a:t>x </a:t>
                      </a:r>
                      <a:r>
                        <a:rPr lang="en"/>
                        <a:t>LIKE ‘_b%’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Busca en </a:t>
                      </a:r>
                      <a:r>
                        <a:rPr i="1" lang="en"/>
                        <a:t>x </a:t>
                      </a:r>
                      <a:r>
                        <a:rPr lang="en"/>
                        <a:t>todos los valores que contienen ‘b’ en la segunda posición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WHERE </a:t>
                      </a:r>
                      <a:r>
                        <a:rPr i="1" lang="en"/>
                        <a:t>x</a:t>
                      </a:r>
                      <a:r>
                        <a:rPr lang="en"/>
                        <a:t> LIKE ‘a_%’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Busca en </a:t>
                      </a:r>
                      <a:r>
                        <a:rPr i="1" lang="en"/>
                        <a:t>x </a:t>
                      </a:r>
                      <a:r>
                        <a:rPr lang="en"/>
                        <a:t>todos los valores que empiezan con ‘a’ y tienen al menos 2 caracteres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WHERE </a:t>
                      </a:r>
                      <a:r>
                        <a:rPr i="1" lang="en"/>
                        <a:t>x </a:t>
                      </a:r>
                      <a:r>
                        <a:rPr lang="en"/>
                        <a:t>LIKE ‘a__%’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Busca en </a:t>
                      </a:r>
                      <a:r>
                        <a:rPr i="1" lang="en"/>
                        <a:t>x </a:t>
                      </a:r>
                      <a:r>
                        <a:rPr lang="en"/>
                        <a:t>todos los valores que empiezan con ‘a’ y tienen al menos 3 caracteres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WHERE </a:t>
                      </a:r>
                      <a:r>
                        <a:rPr i="1" lang="en"/>
                        <a:t>x </a:t>
                      </a:r>
                      <a:r>
                        <a:rPr lang="en"/>
                        <a:t>LIKE ‘a%z’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Busca en </a:t>
                      </a:r>
                      <a:r>
                        <a:rPr i="1" lang="en"/>
                        <a:t>x </a:t>
                      </a:r>
                      <a:r>
                        <a:rPr lang="en"/>
                        <a:t>todos los valores que empiezan con ‘a’ y terminan con ‘z’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</a:t>
            </a:r>
            <a:endParaRPr/>
          </a:p>
        </p:txBody>
      </p:sp>
      <p:sp>
        <p:nvSpPr>
          <p:cNvPr id="199" name="Google Shape;199;p29"/>
          <p:cNvSpPr txBox="1"/>
          <p:nvPr>
            <p:ph idx="1" type="body"/>
          </p:nvPr>
        </p:nvSpPr>
        <p:spPr>
          <a:xfrm>
            <a:off x="819150" y="841900"/>
            <a:ext cx="61710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" sz="1430"/>
              <a:t>Identifiquemos todos los países que empiezan y terminan con “a”</a:t>
            </a:r>
            <a:endParaRPr sz="1430"/>
          </a:p>
        </p:txBody>
      </p:sp>
      <p:sp>
        <p:nvSpPr>
          <p:cNvPr id="200" name="Google Shape;200;p29"/>
          <p:cNvSpPr txBox="1"/>
          <p:nvPr/>
        </p:nvSpPr>
        <p:spPr>
          <a:xfrm>
            <a:off x="733875" y="2002600"/>
            <a:ext cx="281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SELECT DISTINCT country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FROM gapminder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WHERE country LIKE ‘a%a’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9"/>
          <p:cNvSpPr/>
          <p:nvPr/>
        </p:nvSpPr>
        <p:spPr>
          <a:xfrm>
            <a:off x="1054175" y="3049300"/>
            <a:ext cx="1443300" cy="35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2100" y="1752600"/>
            <a:ext cx="1171575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 By</a:t>
            </a:r>
            <a:endParaRPr/>
          </a:p>
        </p:txBody>
      </p:sp>
      <p:sp>
        <p:nvSpPr>
          <p:cNvPr id="208" name="Google Shape;208;p30"/>
          <p:cNvSpPr txBox="1"/>
          <p:nvPr>
            <p:ph idx="1" type="body"/>
          </p:nvPr>
        </p:nvSpPr>
        <p:spPr>
          <a:xfrm>
            <a:off x="259850" y="700400"/>
            <a:ext cx="70908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Sirve para ordenar los datos de acuerdo a los valores de una o múltiples variables  (ASC|DESC)</a:t>
            </a:r>
            <a:endParaRPr sz="1400"/>
          </a:p>
        </p:txBody>
      </p:sp>
      <p:sp>
        <p:nvSpPr>
          <p:cNvPr id="209" name="Google Shape;209;p30"/>
          <p:cNvSpPr txBox="1"/>
          <p:nvPr/>
        </p:nvSpPr>
        <p:spPr>
          <a:xfrm>
            <a:off x="259850" y="1391500"/>
            <a:ext cx="3348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SELECT *</a:t>
            </a:r>
            <a:br>
              <a:rPr lang="en" sz="1200"/>
            </a:br>
            <a:r>
              <a:rPr lang="en" sz="1200"/>
              <a:t>FROM gapminder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WHERE year = 2002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ORDER BY continent, gdpPercap DESC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LIMIT 5</a:t>
            </a:r>
            <a:endParaRPr sz="1200"/>
          </a:p>
        </p:txBody>
      </p:sp>
      <p:sp>
        <p:nvSpPr>
          <p:cNvPr id="210" name="Google Shape;210;p30"/>
          <p:cNvSpPr/>
          <p:nvPr/>
        </p:nvSpPr>
        <p:spPr>
          <a:xfrm>
            <a:off x="2695550" y="2499700"/>
            <a:ext cx="1443300" cy="35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1650" y="1574450"/>
            <a:ext cx="4505325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5050" y="3251100"/>
            <a:ext cx="4502713" cy="1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 txBox="1"/>
          <p:nvPr/>
        </p:nvSpPr>
        <p:spPr>
          <a:xfrm>
            <a:off x="259850" y="3312625"/>
            <a:ext cx="3549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SELECT *</a:t>
            </a:r>
            <a:br>
              <a:rPr lang="en" sz="1200"/>
            </a:br>
            <a:r>
              <a:rPr lang="en" sz="1200"/>
              <a:t>FROM gapminder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WHERE year = 2002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ORDER BY continent DESC, gdpPercap DESC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LIMIT 5</a:t>
            </a:r>
            <a:endParaRPr sz="1200"/>
          </a:p>
        </p:txBody>
      </p:sp>
      <p:sp>
        <p:nvSpPr>
          <p:cNvPr id="214" name="Google Shape;214;p30"/>
          <p:cNvSpPr/>
          <p:nvPr/>
        </p:nvSpPr>
        <p:spPr>
          <a:xfrm>
            <a:off x="2614475" y="4420825"/>
            <a:ext cx="1443300" cy="35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</a:t>
            </a:r>
            <a:r>
              <a:rPr lang="en"/>
              <a:t>By</a:t>
            </a:r>
            <a:endParaRPr/>
          </a:p>
        </p:txBody>
      </p:sp>
      <p:sp>
        <p:nvSpPr>
          <p:cNvPr id="220" name="Google Shape;220;p31"/>
          <p:cNvSpPr txBox="1"/>
          <p:nvPr>
            <p:ph idx="1" type="body"/>
          </p:nvPr>
        </p:nvSpPr>
        <p:spPr>
          <a:xfrm>
            <a:off x="361950" y="841900"/>
            <a:ext cx="66024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en" sz="1400"/>
              <a:t>Sirve para agrupar datos y luego resumirlos a través de funciones de agregación</a:t>
            </a:r>
            <a:endParaRPr sz="1400"/>
          </a:p>
        </p:txBody>
      </p:sp>
      <p:pic>
        <p:nvPicPr>
          <p:cNvPr id="221" name="Google Shape;22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775" y="1227775"/>
            <a:ext cx="4674461" cy="357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410350" y="704825"/>
            <a:ext cx="114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Qué es?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75" y="1166525"/>
            <a:ext cx="2247900" cy="31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138850" y="2492550"/>
            <a:ext cx="2759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Es un lenguaje empleado para:</a:t>
            </a: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Guardar datos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Manipular datos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Consumir datos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2582350" y="1438050"/>
            <a:ext cx="63249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202122"/>
                </a:solidFill>
                <a:highlight>
                  <a:srgbClr val="FFFFFF"/>
                </a:highlight>
              </a:rPr>
              <a:t>“SQL es un </a:t>
            </a:r>
            <a:r>
              <a:rPr b="1" lang="en" sz="1250">
                <a:solidFill>
                  <a:srgbClr val="202122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lenguaje de dominio específico</a:t>
            </a:r>
            <a:r>
              <a:rPr b="1" lang="en" sz="1250">
                <a:solidFill>
                  <a:srgbClr val="202122"/>
                </a:solidFill>
                <a:highlight>
                  <a:srgbClr val="FFFFFF"/>
                </a:highlight>
              </a:rPr>
              <a:t>, diseñado para administrar, y recuperar información de </a:t>
            </a:r>
            <a:r>
              <a:rPr b="1" lang="en" sz="1250">
                <a:solidFill>
                  <a:srgbClr val="202122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sistemas de gestión de bases de datos relacionales</a:t>
            </a:r>
            <a:r>
              <a:rPr b="1" lang="en" sz="1600">
                <a:solidFill>
                  <a:srgbClr val="20212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b="1" sz="1600">
              <a:solidFill>
                <a:srgbClr val="2021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4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By - </a:t>
            </a:r>
            <a:r>
              <a:rPr lang="en"/>
              <a:t>Aggregate</a:t>
            </a:r>
            <a:r>
              <a:rPr lang="en"/>
              <a:t> functions</a:t>
            </a:r>
            <a:endParaRPr/>
          </a:p>
        </p:txBody>
      </p:sp>
      <p:sp>
        <p:nvSpPr>
          <p:cNvPr id="227" name="Google Shape;227;p32"/>
          <p:cNvSpPr txBox="1"/>
          <p:nvPr>
            <p:ph idx="1" type="body"/>
          </p:nvPr>
        </p:nvSpPr>
        <p:spPr>
          <a:xfrm>
            <a:off x="819150" y="841900"/>
            <a:ext cx="61710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Resumen múltiples valores en uno solo</a:t>
            </a:r>
            <a:endParaRPr sz="1400"/>
          </a:p>
        </p:txBody>
      </p:sp>
      <p:graphicFrame>
        <p:nvGraphicFramePr>
          <p:cNvPr id="228" name="Google Shape;228;p32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{8C33E99E-328B-4DDE-BE0A-EB47672A0A71}</a:tableStyleId>
              </a:tblPr>
              <a:tblGrid>
                <a:gridCol w="2211575"/>
                <a:gridCol w="50274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COUNT()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Devuelve la cantidad de filas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MAX()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Devuelve el mayor valor de una columna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MIN()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Devuelve el menor valor de una columna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SUM()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Devuelve la suma total de una columna numérica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AVG()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Devuelve la media aritmética de una columna numérica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/>
          <p:nvPr>
            <p:ph idx="1" type="body"/>
          </p:nvPr>
        </p:nvSpPr>
        <p:spPr>
          <a:xfrm>
            <a:off x="389125" y="731300"/>
            <a:ext cx="47472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Cuál fue la población total por Continente en 2002 y cuántos países fueron tenidos en cuenta?</a:t>
            </a:r>
            <a:endParaRPr sz="1400"/>
          </a:p>
        </p:txBody>
      </p:sp>
      <p:sp>
        <p:nvSpPr>
          <p:cNvPr id="234" name="Google Shape;234;p33"/>
          <p:cNvSpPr txBox="1"/>
          <p:nvPr/>
        </p:nvSpPr>
        <p:spPr>
          <a:xfrm>
            <a:off x="465400" y="1327825"/>
            <a:ext cx="3348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SELECT continent, year,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sum(pop) as tot_pop,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count(*) as q_countries</a:t>
            </a:r>
            <a:br>
              <a:rPr lang="en" sz="1200"/>
            </a:br>
            <a:r>
              <a:rPr lang="en" sz="1200"/>
              <a:t>FROM gapminder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WHERE year = 2002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GROUP BY continent</a:t>
            </a:r>
            <a:endParaRPr sz="1200"/>
          </a:p>
        </p:txBody>
      </p:sp>
      <p:sp>
        <p:nvSpPr>
          <p:cNvPr id="235" name="Google Shape;235;p33"/>
          <p:cNvSpPr/>
          <p:nvPr/>
        </p:nvSpPr>
        <p:spPr>
          <a:xfrm>
            <a:off x="3141275" y="1797475"/>
            <a:ext cx="1443300" cy="35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3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By - Aggregate functions</a:t>
            </a:r>
            <a:endParaRPr/>
          </a:p>
        </p:txBody>
      </p:sp>
      <p:pic>
        <p:nvPicPr>
          <p:cNvPr id="237" name="Google Shape;2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8213" y="1600250"/>
            <a:ext cx="3429000" cy="14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3"/>
          <p:cNvSpPr txBox="1"/>
          <p:nvPr>
            <p:ph idx="1" type="body"/>
          </p:nvPr>
        </p:nvSpPr>
        <p:spPr>
          <a:xfrm>
            <a:off x="289300" y="2842325"/>
            <a:ext cx="3594900" cy="4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Y si sólo nos interesan los continentes con 30 o más países para la query anterior?</a:t>
            </a:r>
            <a:endParaRPr sz="1400"/>
          </a:p>
        </p:txBody>
      </p:sp>
      <p:sp>
        <p:nvSpPr>
          <p:cNvPr id="239" name="Google Shape;239;p33"/>
          <p:cNvSpPr txBox="1"/>
          <p:nvPr/>
        </p:nvSpPr>
        <p:spPr>
          <a:xfrm>
            <a:off x="465400" y="3606475"/>
            <a:ext cx="3348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SELECT continent, year,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sum(pop) as tot_pop,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count(*) as q_countries</a:t>
            </a:r>
            <a:br>
              <a:rPr lang="en" sz="1200"/>
            </a:br>
            <a:r>
              <a:rPr lang="en" sz="1200"/>
              <a:t>FROM gapminder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WHERE year = 2002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GROUP BY continent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HAVING </a:t>
            </a:r>
            <a:r>
              <a:rPr lang="en" sz="1200"/>
              <a:t>count(*) &gt; 30</a:t>
            </a:r>
            <a:endParaRPr sz="1200"/>
          </a:p>
        </p:txBody>
      </p:sp>
      <p:pic>
        <p:nvPicPr>
          <p:cNvPr id="240" name="Google Shape;24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8225" y="3606475"/>
            <a:ext cx="3343275" cy="78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3"/>
          <p:cNvSpPr/>
          <p:nvPr/>
        </p:nvSpPr>
        <p:spPr>
          <a:xfrm>
            <a:off x="3084675" y="3873125"/>
            <a:ext cx="1443300" cy="35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Algunos Operadores más </a:t>
            </a:r>
            <a:endParaRPr/>
          </a:p>
        </p:txBody>
      </p:sp>
      <p:sp>
        <p:nvSpPr>
          <p:cNvPr id="247" name="Google Shape;247;p34"/>
          <p:cNvSpPr txBox="1"/>
          <p:nvPr>
            <p:ph idx="1" type="body"/>
          </p:nvPr>
        </p:nvSpPr>
        <p:spPr>
          <a:xfrm>
            <a:off x="819150" y="841900"/>
            <a:ext cx="61710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Se usan dentro del WHERE statement</a:t>
            </a:r>
            <a:endParaRPr sz="1400"/>
          </a:p>
        </p:txBody>
      </p:sp>
      <p:graphicFrame>
        <p:nvGraphicFramePr>
          <p:cNvPr id="248" name="Google Shape;248;p34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{8C33E99E-328B-4DDE-BE0A-EB47672A0A71}</a:tableStyleId>
              </a:tblPr>
              <a:tblGrid>
                <a:gridCol w="3463850"/>
                <a:gridCol w="3775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Atajo para múltiples </a:t>
                      </a:r>
                      <a:r>
                        <a:rPr i="1" lang="en"/>
                        <a:t>or</a:t>
                      </a:r>
                      <a:endParaRPr i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Ej: WHERE edad IN (25,26,27,28)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BETWEEN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Permite elegir valores en un rango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Ej:WHERE year BETWEEN 2002 AND 2010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Algunos Operadores más </a:t>
            </a:r>
            <a:endParaRPr/>
          </a:p>
        </p:txBody>
      </p:sp>
      <p:sp>
        <p:nvSpPr>
          <p:cNvPr id="254" name="Google Shape;254;p35"/>
          <p:cNvSpPr txBox="1"/>
          <p:nvPr>
            <p:ph idx="1" type="body"/>
          </p:nvPr>
        </p:nvSpPr>
        <p:spPr>
          <a:xfrm>
            <a:off x="819150" y="841900"/>
            <a:ext cx="5491800" cy="7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En qué observaciones Argentina, Chile y Brasil tuvieron por primera vez una esperanza de vida de entre 70 y 80 años?</a:t>
            </a:r>
            <a:endParaRPr sz="1400"/>
          </a:p>
        </p:txBody>
      </p:sp>
      <p:sp>
        <p:nvSpPr>
          <p:cNvPr id="255" name="Google Shape;255;p35"/>
          <p:cNvSpPr txBox="1"/>
          <p:nvPr/>
        </p:nvSpPr>
        <p:spPr>
          <a:xfrm>
            <a:off x="217775" y="1833000"/>
            <a:ext cx="3348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SELECT *</a:t>
            </a:r>
            <a:br>
              <a:rPr lang="en" sz="1200"/>
            </a:br>
            <a:r>
              <a:rPr lang="en" sz="1200"/>
              <a:t>FROM gapminder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WHERE lifeExp BETWEEN 70 AND 80 AND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Country in (‘Argentina’, ‘Chile’, ‘Brazil’)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GROUP BY country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HAVING(year = MIN(year))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56" name="Google Shape;256;p35"/>
          <p:cNvSpPr/>
          <p:nvPr/>
        </p:nvSpPr>
        <p:spPr>
          <a:xfrm>
            <a:off x="3128700" y="2722375"/>
            <a:ext cx="1443300" cy="35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8475" y="2445563"/>
            <a:ext cx="4108625" cy="90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6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JOINS</a:t>
            </a:r>
            <a:endParaRPr/>
          </a:p>
        </p:txBody>
      </p:sp>
      <p:pic>
        <p:nvPicPr>
          <p:cNvPr id="263" name="Google Shape;2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475" y="222863"/>
            <a:ext cx="6644349" cy="46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6"/>
          <p:cNvSpPr/>
          <p:nvPr/>
        </p:nvSpPr>
        <p:spPr>
          <a:xfrm>
            <a:off x="1012475" y="4725950"/>
            <a:ext cx="3735600" cy="19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JOINS</a:t>
            </a:r>
            <a:endParaRPr/>
          </a:p>
        </p:txBody>
      </p:sp>
      <p:graphicFrame>
        <p:nvGraphicFramePr>
          <p:cNvPr id="270" name="Google Shape;270;p37"/>
          <p:cNvGraphicFramePr/>
          <p:nvPr/>
        </p:nvGraphicFramePr>
        <p:xfrm>
          <a:off x="952500" y="1657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{8C33E99E-328B-4DDE-BE0A-EB47672A0A71}</a:tableStyleId>
              </a:tblPr>
              <a:tblGrid>
                <a:gridCol w="1626475"/>
                <a:gridCol w="1394275"/>
                <a:gridCol w="4610900"/>
              </a:tblGrid>
              <a:tr h="396200">
                <a:tc row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"/>
                      </a:br>
                      <a:br>
                        <a:rPr lang="en"/>
                      </a:br>
                      <a:br>
                        <a:rPr lang="en"/>
                      </a:br>
                      <a:r>
                        <a:rPr lang="en"/>
                        <a:t>Mutating Joins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Left Join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Tabla de la izquierda y matcheos de la derecha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Right Join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Tabla de la derecha y matcheos de la izquierda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Full Outer Join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Todos los registros de ambas tablas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Inner Join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Solo matcheos de ambas tablas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072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"/>
                      </a:br>
                      <a:r>
                        <a:rPr lang="en"/>
                        <a:t>Filtering Joins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Semi Join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Filtro tabla de la izquierda con matcheos de la derecha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31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Anti Join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Filtro tabla de la izquierda con unmatchs de la derecha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71" name="Google Shape;271;p37"/>
          <p:cNvSpPr/>
          <p:nvPr/>
        </p:nvSpPr>
        <p:spPr>
          <a:xfrm>
            <a:off x="1315950" y="4726075"/>
            <a:ext cx="3735600" cy="194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8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Keys</a:t>
            </a:r>
            <a:endParaRPr/>
          </a:p>
        </p:txBody>
      </p:sp>
      <p:pic>
        <p:nvPicPr>
          <p:cNvPr id="277" name="Google Shape;27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8675" y="700675"/>
            <a:ext cx="5329066" cy="399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475" y="720025"/>
            <a:ext cx="6966300" cy="413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9025" y="2055413"/>
            <a:ext cx="2427225" cy="115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9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Tablas para joins</a:t>
            </a:r>
            <a:endParaRPr/>
          </a:p>
        </p:txBody>
      </p:sp>
      <p:sp>
        <p:nvSpPr>
          <p:cNvPr id="290" name="Google Shape;290;p40"/>
          <p:cNvSpPr txBox="1"/>
          <p:nvPr>
            <p:ph type="title"/>
          </p:nvPr>
        </p:nvSpPr>
        <p:spPr>
          <a:xfrm>
            <a:off x="1008475" y="1005075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nycflights13.</a:t>
            </a:r>
            <a:r>
              <a:rPr lang="en"/>
              <a:t>planes</a:t>
            </a:r>
            <a:endParaRPr/>
          </a:p>
        </p:txBody>
      </p:sp>
      <p:pic>
        <p:nvPicPr>
          <p:cNvPr id="291" name="Google Shape;29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1150" y="1481100"/>
            <a:ext cx="619125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6338" y="1670250"/>
            <a:ext cx="6791325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1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Tablas para joins</a:t>
            </a:r>
            <a:endParaRPr/>
          </a:p>
        </p:txBody>
      </p:sp>
      <p:sp>
        <p:nvSpPr>
          <p:cNvPr id="298" name="Google Shape;298;p41"/>
          <p:cNvSpPr txBox="1"/>
          <p:nvPr>
            <p:ph type="title"/>
          </p:nvPr>
        </p:nvSpPr>
        <p:spPr>
          <a:xfrm>
            <a:off x="1008475" y="1005075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nycflights13.flights</a:t>
            </a:r>
            <a:endParaRPr/>
          </a:p>
        </p:txBody>
      </p:sp>
      <p:pic>
        <p:nvPicPr>
          <p:cNvPr id="299" name="Google Shape;29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188" y="1756525"/>
            <a:ext cx="8627623" cy="17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2375" y="1623975"/>
            <a:ext cx="733425" cy="12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203625" y="201775"/>
            <a:ext cx="45789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Bases de datos relacionales (ejemplo veterinaria)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075" y="1181575"/>
            <a:ext cx="8318999" cy="39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2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Relacional</a:t>
            </a:r>
            <a:endParaRPr/>
          </a:p>
        </p:txBody>
      </p:sp>
      <p:pic>
        <p:nvPicPr>
          <p:cNvPr id="306" name="Google Shape;30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0238" y="1054138"/>
            <a:ext cx="2752725" cy="2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3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Left </a:t>
            </a:r>
            <a:r>
              <a:rPr lang="en"/>
              <a:t>Join</a:t>
            </a:r>
            <a:endParaRPr/>
          </a:p>
        </p:txBody>
      </p:sp>
      <p:sp>
        <p:nvSpPr>
          <p:cNvPr id="312" name="Google Shape;312;p43"/>
          <p:cNvSpPr txBox="1"/>
          <p:nvPr>
            <p:ph idx="1" type="body"/>
          </p:nvPr>
        </p:nvSpPr>
        <p:spPr>
          <a:xfrm>
            <a:off x="819150" y="841900"/>
            <a:ext cx="81378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Busquemos la/s empresa/s (carrier) de cada avión!</a:t>
            </a:r>
            <a:endParaRPr/>
          </a:p>
        </p:txBody>
      </p:sp>
      <p:pic>
        <p:nvPicPr>
          <p:cNvPr id="313" name="Google Shape;31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26900"/>
            <a:ext cx="1775800" cy="11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1150" y="1737200"/>
            <a:ext cx="5536175" cy="210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3"/>
          <p:cNvSpPr txBox="1"/>
          <p:nvPr/>
        </p:nvSpPr>
        <p:spPr>
          <a:xfrm>
            <a:off x="217775" y="1833000"/>
            <a:ext cx="2152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SELECT t1.*, 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t2.carrier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FROM planes t1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LEFT JOIN flights t2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ON t1.tailnum = t2.tailnum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316" name="Google Shape;31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8375" y="1602263"/>
            <a:ext cx="1419325" cy="193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4375" y="1565200"/>
            <a:ext cx="742950" cy="16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4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Left Join + Subqueries</a:t>
            </a:r>
            <a:endParaRPr/>
          </a:p>
        </p:txBody>
      </p:sp>
      <p:sp>
        <p:nvSpPr>
          <p:cNvPr id="323" name="Google Shape;323;p44"/>
          <p:cNvSpPr txBox="1"/>
          <p:nvPr>
            <p:ph idx="1" type="body"/>
          </p:nvPr>
        </p:nvSpPr>
        <p:spPr>
          <a:xfrm>
            <a:off x="182400" y="841900"/>
            <a:ext cx="81378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Busquemos la/s empresa/s (carrier) de cada avión con subqueries!</a:t>
            </a:r>
            <a:endParaRPr/>
          </a:p>
        </p:txBody>
      </p:sp>
      <p:pic>
        <p:nvPicPr>
          <p:cNvPr id="324" name="Google Shape;32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26900"/>
            <a:ext cx="1775800" cy="1116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4"/>
          <p:cNvSpPr txBox="1"/>
          <p:nvPr/>
        </p:nvSpPr>
        <p:spPr>
          <a:xfrm>
            <a:off x="217775" y="1833000"/>
            <a:ext cx="3114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SELECT t1.*, 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t2.carrier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FROM </a:t>
            </a:r>
            <a:r>
              <a:rPr lang="en" sz="1200"/>
              <a:t>planes </a:t>
            </a:r>
            <a:r>
              <a:rPr lang="en" sz="1200"/>
              <a:t>t1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LEFT JOIN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(SELECT DISTINCT tailnum, carrier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FROM flights) </a:t>
            </a:r>
            <a:r>
              <a:rPr lang="en" sz="1200"/>
              <a:t> t2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ON t1.tailnum = t2.tailnum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326" name="Google Shape;32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5550" y="1745400"/>
            <a:ext cx="5506825" cy="210989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4"/>
          <p:cNvSpPr/>
          <p:nvPr/>
        </p:nvSpPr>
        <p:spPr>
          <a:xfrm>
            <a:off x="1053425" y="3367300"/>
            <a:ext cx="1443300" cy="35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6850" y="3669800"/>
            <a:ext cx="2719925" cy="135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33250" y="1613850"/>
            <a:ext cx="619125" cy="1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5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Inner Join</a:t>
            </a:r>
            <a:endParaRPr/>
          </a:p>
        </p:txBody>
      </p:sp>
      <p:sp>
        <p:nvSpPr>
          <p:cNvPr id="335" name="Google Shape;335;p45"/>
          <p:cNvSpPr txBox="1"/>
          <p:nvPr>
            <p:ph idx="1" type="body"/>
          </p:nvPr>
        </p:nvSpPr>
        <p:spPr>
          <a:xfrm>
            <a:off x="217775" y="841900"/>
            <a:ext cx="5965800" cy="8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Busquemos la/s empresa/s (carrier) de cada avión! Sólo registros completos si aparecen en ambas tablas</a:t>
            </a:r>
            <a:endParaRPr sz="1400"/>
          </a:p>
        </p:txBody>
      </p:sp>
      <p:pic>
        <p:nvPicPr>
          <p:cNvPr id="336" name="Google Shape;3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68400"/>
            <a:ext cx="1252175" cy="137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5"/>
          <p:cNvSpPr txBox="1"/>
          <p:nvPr/>
        </p:nvSpPr>
        <p:spPr>
          <a:xfrm>
            <a:off x="217775" y="1833000"/>
            <a:ext cx="3114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SELECT t1.*, 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t2.carrier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FROM planes t1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INNER JOIN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(SELECT DISTINCT tailnum, carrier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FROM flights)  t2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ON t1.tailnum = t2.tailnum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38" name="Google Shape;338;p45"/>
          <p:cNvSpPr/>
          <p:nvPr/>
        </p:nvSpPr>
        <p:spPr>
          <a:xfrm>
            <a:off x="1053425" y="3367300"/>
            <a:ext cx="1443300" cy="35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0925" y="1828100"/>
            <a:ext cx="5506825" cy="2109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8625" y="1696550"/>
            <a:ext cx="619125" cy="1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6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Outer </a:t>
            </a:r>
            <a:r>
              <a:rPr lang="en"/>
              <a:t>Join</a:t>
            </a:r>
            <a:endParaRPr/>
          </a:p>
        </p:txBody>
      </p:sp>
      <p:sp>
        <p:nvSpPr>
          <p:cNvPr id="346" name="Google Shape;346;p46"/>
          <p:cNvSpPr txBox="1"/>
          <p:nvPr>
            <p:ph idx="1" type="body"/>
          </p:nvPr>
        </p:nvSpPr>
        <p:spPr>
          <a:xfrm>
            <a:off x="217775" y="650875"/>
            <a:ext cx="73806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Busquemos la/s empresa/s (carrier) de cada avión!</a:t>
            </a:r>
            <a:br>
              <a:rPr lang="en" sz="1400"/>
            </a:br>
            <a:r>
              <a:rPr lang="en" sz="1400"/>
              <a:t> Sumemos los datos de aviones que no tenemos en </a:t>
            </a:r>
            <a:r>
              <a:rPr i="1" lang="en" sz="1400"/>
              <a:t>planes </a:t>
            </a:r>
            <a:r>
              <a:rPr lang="en" sz="1400"/>
              <a:t>si los hay</a:t>
            </a:r>
            <a:endParaRPr sz="1400"/>
          </a:p>
        </p:txBody>
      </p:sp>
      <p:pic>
        <p:nvPicPr>
          <p:cNvPr id="347" name="Google Shape;34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43350"/>
            <a:ext cx="1967400" cy="10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6"/>
          <p:cNvSpPr txBox="1"/>
          <p:nvPr/>
        </p:nvSpPr>
        <p:spPr>
          <a:xfrm>
            <a:off x="217775" y="1833000"/>
            <a:ext cx="3114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SELECT t1.*, 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t2.carrier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FROM planes t1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FULL OUTER JOIN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(SELECT DISTINCT tailnum, carrier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FROM flights)  t2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ON t1.tailnum = t2.tailnum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49" name="Google Shape;349;p46"/>
          <p:cNvSpPr/>
          <p:nvPr/>
        </p:nvSpPr>
        <p:spPr>
          <a:xfrm>
            <a:off x="1053425" y="3367300"/>
            <a:ext cx="1443300" cy="35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0" name="Google Shape;35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9800" y="1726175"/>
            <a:ext cx="4631450" cy="3141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3075" y="1583300"/>
            <a:ext cx="638175" cy="14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7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Semi</a:t>
            </a:r>
            <a:r>
              <a:rPr lang="en"/>
              <a:t> Join</a:t>
            </a:r>
            <a:endParaRPr/>
          </a:p>
        </p:txBody>
      </p:sp>
      <p:sp>
        <p:nvSpPr>
          <p:cNvPr id="357" name="Google Shape;357;p47"/>
          <p:cNvSpPr txBox="1"/>
          <p:nvPr>
            <p:ph idx="1" type="body"/>
          </p:nvPr>
        </p:nvSpPr>
        <p:spPr>
          <a:xfrm>
            <a:off x="466950" y="841900"/>
            <a:ext cx="66930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Filtremos nuestra tabla de aviones con los aviones que aparecen en los vuelos</a:t>
            </a:r>
            <a:endParaRPr sz="1400"/>
          </a:p>
        </p:txBody>
      </p:sp>
      <p:pic>
        <p:nvPicPr>
          <p:cNvPr id="358" name="Google Shape;35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38000"/>
            <a:ext cx="1544975" cy="120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7"/>
          <p:cNvSpPr txBox="1"/>
          <p:nvPr/>
        </p:nvSpPr>
        <p:spPr>
          <a:xfrm>
            <a:off x="217775" y="1833000"/>
            <a:ext cx="3114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SELECT t1.*, 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t2.carrier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FROM planes t1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LEFT JOIN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(SELECT DISTINCT tailnum, carrier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FROM flights)  t2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ON t1.tailnum = t2.tailnum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WHERE t2.tailnum IS NOT NULL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60" name="Google Shape;360;p47"/>
          <p:cNvSpPr/>
          <p:nvPr/>
        </p:nvSpPr>
        <p:spPr>
          <a:xfrm>
            <a:off x="1053425" y="3367300"/>
            <a:ext cx="1443300" cy="35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1" name="Google Shape;36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0925" y="1828100"/>
            <a:ext cx="5506825" cy="2109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8625" y="1696550"/>
            <a:ext cx="619125" cy="1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8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Anti </a:t>
            </a:r>
            <a:r>
              <a:rPr lang="en"/>
              <a:t>Join</a:t>
            </a:r>
            <a:endParaRPr/>
          </a:p>
        </p:txBody>
      </p:sp>
      <p:sp>
        <p:nvSpPr>
          <p:cNvPr id="368" name="Google Shape;368;p48"/>
          <p:cNvSpPr txBox="1"/>
          <p:nvPr>
            <p:ph idx="1" type="body"/>
          </p:nvPr>
        </p:nvSpPr>
        <p:spPr>
          <a:xfrm>
            <a:off x="246075" y="841900"/>
            <a:ext cx="81378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Filtremos nuestra tabla de aviones con los aviones que NO aparecen en los vuelos</a:t>
            </a:r>
            <a:endParaRPr sz="1400"/>
          </a:p>
        </p:txBody>
      </p:sp>
      <p:pic>
        <p:nvPicPr>
          <p:cNvPr id="369" name="Google Shape;36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35775"/>
            <a:ext cx="1916550" cy="100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8"/>
          <p:cNvSpPr txBox="1"/>
          <p:nvPr/>
        </p:nvSpPr>
        <p:spPr>
          <a:xfrm>
            <a:off x="217775" y="1833000"/>
            <a:ext cx="3114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SELECT t1.*, 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t2.carrier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FROM planes t1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LEFT JOIN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(SELECT DISTINCT tailnum, carrier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FROM flights)  t2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ON t1.tailnum = t2.tailnum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WHERE t2.tailnum IS NULL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71" name="Google Shape;371;p48"/>
          <p:cNvSpPr/>
          <p:nvPr/>
        </p:nvSpPr>
        <p:spPr>
          <a:xfrm>
            <a:off x="1576975" y="1868400"/>
            <a:ext cx="1443300" cy="35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2" name="Google Shape;37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9973" y="1833000"/>
            <a:ext cx="5263828" cy="4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5350" y="2306450"/>
            <a:ext cx="2288449" cy="228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9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DBMS - SQL Flavours</a:t>
            </a:r>
            <a:endParaRPr/>
          </a:p>
        </p:txBody>
      </p:sp>
      <p:pic>
        <p:nvPicPr>
          <p:cNvPr id="379" name="Google Shape;37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225" y="940525"/>
            <a:ext cx="1871049" cy="124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5025" y="1175348"/>
            <a:ext cx="1916550" cy="1806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0850" y="1175346"/>
            <a:ext cx="1871050" cy="968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9624" y="2067887"/>
            <a:ext cx="2125227" cy="100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0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DBMS - SQL Flavours</a:t>
            </a:r>
            <a:endParaRPr/>
          </a:p>
        </p:txBody>
      </p:sp>
      <p:pic>
        <p:nvPicPr>
          <p:cNvPr id="388" name="Google Shape;38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375" y="841900"/>
            <a:ext cx="5714127" cy="399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0700" y="1675612"/>
            <a:ext cx="941700" cy="8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647" y="286700"/>
            <a:ext cx="6369252" cy="4505824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1"/>
          <p:cNvSpPr txBox="1"/>
          <p:nvPr/>
        </p:nvSpPr>
        <p:spPr>
          <a:xfrm>
            <a:off x="7545400" y="2669475"/>
            <a:ext cx="79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link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203625" y="2017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Esquema, Tablas y Base de Datos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803375" y="2550075"/>
            <a:ext cx="17349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Esquema (schema)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819150" y="3852300"/>
            <a:ext cx="17349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Tablas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803375" y="1289575"/>
            <a:ext cx="17349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Base de datos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1625" y="2177150"/>
            <a:ext cx="2125751" cy="133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0051" y="841401"/>
            <a:ext cx="2008893" cy="133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5825" y="3516375"/>
            <a:ext cx="2008900" cy="13794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5292075" y="2302450"/>
            <a:ext cx="2355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Describe la estructura de los datos. muestra cómo la base de datos se construye a partir de sus tablas.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5292075" y="1203225"/>
            <a:ext cx="1832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Contenedor principal, almacena datos y registros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5292075" y="3746100"/>
            <a:ext cx="208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Data organizada en formato tabular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2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desde R</a:t>
            </a:r>
            <a:endParaRPr/>
          </a:p>
        </p:txBody>
      </p:sp>
      <p:sp>
        <p:nvSpPr>
          <p:cNvPr id="401" name="Google Shape;401;p52"/>
          <p:cNvSpPr txBox="1"/>
          <p:nvPr/>
        </p:nvSpPr>
        <p:spPr>
          <a:xfrm>
            <a:off x="1124925" y="841900"/>
            <a:ext cx="86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SQLDF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2" name="Google Shape;40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7775" y="2124850"/>
            <a:ext cx="2924175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7775" y="1229600"/>
            <a:ext cx="2124075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3"/>
          <p:cNvSpPr txBox="1"/>
          <p:nvPr>
            <p:ph type="title"/>
          </p:nvPr>
        </p:nvSpPr>
        <p:spPr>
          <a:xfrm>
            <a:off x="1293175" y="2159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 vemos en el taller práctico!!!</a:t>
            </a:r>
            <a:endParaRPr/>
          </a:p>
        </p:txBody>
      </p:sp>
      <p:pic>
        <p:nvPicPr>
          <p:cNvPr id="409" name="Google Shape;40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4750" y="1061175"/>
            <a:ext cx="5568847" cy="366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203650" y="2017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Tablas 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550" y="1799725"/>
            <a:ext cx="1819275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225" y="1257296"/>
            <a:ext cx="2627901" cy="262790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3564150" y="1257300"/>
            <a:ext cx="38064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Grandes Vol. datos: puede ser enorme, no se enlentece como Excel.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Organización/Estructura: Las tablas SQL son más estrictas en la consistencia de tipo de datos.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Trabajo colaborativo: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Permiten la preparación de los datos para su análisis en otros sistemas.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Consistencia: Se pueden guardar las “queries”, por lo que los cambios son siempre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trazables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y auditables.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203650" y="2017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datos</a:t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7725" y="736600"/>
            <a:ext cx="5384051" cy="403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132900" y="1947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Queries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1459675" y="720300"/>
            <a:ext cx="5328900" cy="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“Las queries son solicitudes de información a una tabla o conjunto de tablas”</a:t>
            </a:r>
            <a:endParaRPr/>
          </a:p>
        </p:txBody>
      </p:sp>
      <p:sp>
        <p:nvSpPr>
          <p:cNvPr id="108" name="Google Shape;108;p19"/>
          <p:cNvSpPr txBox="1"/>
          <p:nvPr/>
        </p:nvSpPr>
        <p:spPr>
          <a:xfrm>
            <a:off x="1018800" y="1683850"/>
            <a:ext cx="6494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Las queries hacen a la esencia del lenguaje SQL y nos permiten comunicarnos con los datos a través de un lenguaje simple y estructurado a partir de declaraciones (statements). Estos son asimilables al lenguaje natural.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29675" y="2776500"/>
            <a:ext cx="1591876" cy="20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/>
          <p:nvPr/>
        </p:nvSpPr>
        <p:spPr>
          <a:xfrm>
            <a:off x="2136650" y="2674325"/>
            <a:ext cx="2334600" cy="1238100"/>
          </a:xfrm>
          <a:prstGeom prst="wedgeEllipseCallout">
            <a:avLst>
              <a:gd fmla="val -56047" name="adj1"/>
              <a:gd fmla="val 37846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Quiero los DNIs de todos nuestros deudores</a:t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8575" y="2652900"/>
            <a:ext cx="1891370" cy="23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/>
          <p:nvPr/>
        </p:nvSpPr>
        <p:spPr>
          <a:xfrm>
            <a:off x="4857275" y="2515150"/>
            <a:ext cx="2334600" cy="1238100"/>
          </a:xfrm>
          <a:prstGeom prst="wedgeEllipseCallout">
            <a:avLst>
              <a:gd fmla="val 56509" name="adj1"/>
              <a:gd fmla="val 2685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dni</a:t>
            </a:r>
            <a:br>
              <a:rPr lang="en"/>
            </a:br>
            <a:r>
              <a:rPr lang="en"/>
              <a:t>FROM deudores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217775" y="223000"/>
            <a:ext cx="2937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y FROM</a:t>
            </a:r>
            <a:endParaRPr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819150" y="841900"/>
            <a:ext cx="75057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SELECT permite seleccionar variables 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FROM permite indicar de qué tabla consumir los datos</a:t>
            </a:r>
            <a:endParaRPr sz="1400"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775" y="1897150"/>
            <a:ext cx="3715675" cy="310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/>
        </p:nvSpPr>
        <p:spPr>
          <a:xfrm>
            <a:off x="4266200" y="1956150"/>
            <a:ext cx="227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SELECT country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FROM gapminder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0"/>
          <p:cNvSpPr/>
          <p:nvPr/>
        </p:nvSpPr>
        <p:spPr>
          <a:xfrm>
            <a:off x="4301575" y="2617725"/>
            <a:ext cx="1443300" cy="35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9525" y="1956150"/>
            <a:ext cx="1297281" cy="31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217775" y="223000"/>
            <a:ext cx="32205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DISTINCT</a:t>
            </a:r>
            <a:endParaRPr/>
          </a:p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819150" y="841900"/>
            <a:ext cx="46641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80"/>
              <a:t>SELECT DISTINCT permite seleccionar valores únicos</a:t>
            </a:r>
            <a:endParaRPr sz="2280"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00" y="1684925"/>
            <a:ext cx="3715675" cy="310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/>
        </p:nvSpPr>
        <p:spPr>
          <a:xfrm>
            <a:off x="4138850" y="1956150"/>
            <a:ext cx="227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SELECT DISTINCT country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FROM gapminder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1"/>
          <p:cNvSpPr/>
          <p:nvPr/>
        </p:nvSpPr>
        <p:spPr>
          <a:xfrm>
            <a:off x="4301575" y="2617725"/>
            <a:ext cx="1443300" cy="35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4028" y="1684925"/>
            <a:ext cx="1378222" cy="31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1000BA"/>
      </a:dk1>
      <a:lt1>
        <a:srgbClr val="01E8AC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